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7" r:id="rId2"/>
    <p:sldId id="257" r:id="rId3"/>
    <p:sldId id="258" r:id="rId4"/>
    <p:sldId id="259" r:id="rId5"/>
    <p:sldId id="260" r:id="rId6"/>
    <p:sldId id="261" r:id="rId7"/>
    <p:sldId id="274" r:id="rId8"/>
    <p:sldId id="271" r:id="rId9"/>
    <p:sldId id="272" r:id="rId10"/>
    <p:sldId id="276" r:id="rId11"/>
    <p:sldId id="273" r:id="rId12"/>
    <p:sldId id="275" r:id="rId13"/>
    <p:sldId id="270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2" autoAdjust="0"/>
    <p:restoredTop sz="94660"/>
  </p:normalViewPr>
  <p:slideViewPr>
    <p:cSldViewPr>
      <p:cViewPr varScale="1">
        <p:scale>
          <a:sx n="54" d="100"/>
          <a:sy n="54" d="100"/>
        </p:scale>
        <p:origin x="1027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E167C-B1E5-433B-BB82-676FCBBB0CA3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518B0-273F-479A-997A-9FD0A94FE9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32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F0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7790" y="956850"/>
            <a:ext cx="7892418" cy="113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5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83585" y="2304482"/>
            <a:ext cx="13320829" cy="702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28" y="-1905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5161933" y="3969668"/>
            <a:ext cx="9601811" cy="26443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IN" sz="10000" b="1" u="sng" spc="-365" dirty="0">
                <a:solidFill>
                  <a:srgbClr val="FFFFFF"/>
                </a:solidFill>
                <a:latin typeface="Verdana"/>
                <a:cs typeface="Verdana"/>
              </a:rPr>
              <a:t>HACK/ATHON</a:t>
            </a:r>
          </a:p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IN" sz="7000" b="1" spc="-365" dirty="0">
                <a:solidFill>
                  <a:srgbClr val="FFFFFF"/>
                </a:solidFill>
                <a:latin typeface="Verdana"/>
                <a:cs typeface="Verdana"/>
              </a:rPr>
              <a:t>Team : IGNITERS</a:t>
            </a:r>
            <a:endParaRPr sz="7000" dirty="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8074" y="6150494"/>
            <a:ext cx="8268334" cy="4137025"/>
            <a:chOff x="538074" y="6150494"/>
            <a:chExt cx="8268334" cy="4137025"/>
          </a:xfrm>
        </p:grpSpPr>
        <p:sp>
          <p:nvSpPr>
            <p:cNvPr id="20" name="object 20"/>
            <p:cNvSpPr/>
            <p:nvPr/>
          </p:nvSpPr>
          <p:spPr>
            <a:xfrm>
              <a:off x="538074" y="6150494"/>
              <a:ext cx="8268334" cy="4137025"/>
            </a:xfrm>
            <a:custGeom>
              <a:avLst/>
              <a:gdLst/>
              <a:ahLst/>
              <a:cxnLst/>
              <a:rect l="l" t="t" r="r" b="b"/>
              <a:pathLst>
                <a:path w="8268334" h="4137025">
                  <a:moveTo>
                    <a:pt x="3374638" y="4136503"/>
                  </a:moveTo>
                  <a:lnTo>
                    <a:pt x="0" y="4136503"/>
                  </a:lnTo>
                  <a:lnTo>
                    <a:pt x="4134063" y="0"/>
                  </a:lnTo>
                  <a:lnTo>
                    <a:pt x="7508702" y="3376630"/>
                  </a:lnTo>
                  <a:lnTo>
                    <a:pt x="4134063" y="3376630"/>
                  </a:lnTo>
                  <a:lnTo>
                    <a:pt x="3374638" y="4136503"/>
                  </a:lnTo>
                  <a:close/>
                </a:path>
                <a:path w="8268334" h="4137025">
                  <a:moveTo>
                    <a:pt x="8268128" y="4136503"/>
                  </a:moveTo>
                  <a:lnTo>
                    <a:pt x="4893488" y="4136503"/>
                  </a:lnTo>
                  <a:lnTo>
                    <a:pt x="4134063" y="3376630"/>
                  </a:lnTo>
                  <a:lnTo>
                    <a:pt x="7508702" y="3376630"/>
                  </a:lnTo>
                  <a:lnTo>
                    <a:pt x="8268128" y="4136503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048" y="6171096"/>
              <a:ext cx="3120089" cy="411590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95415" y="1"/>
            <a:ext cx="8553450" cy="4279265"/>
            <a:chOff x="395415" y="1"/>
            <a:chExt cx="8553450" cy="4279265"/>
          </a:xfrm>
        </p:grpSpPr>
        <p:sp>
          <p:nvSpPr>
            <p:cNvPr id="23" name="object 23"/>
            <p:cNvSpPr/>
            <p:nvPr/>
          </p:nvSpPr>
          <p:spPr>
            <a:xfrm>
              <a:off x="395415" y="1"/>
              <a:ext cx="8553450" cy="4279265"/>
            </a:xfrm>
            <a:custGeom>
              <a:avLst/>
              <a:gdLst/>
              <a:ahLst/>
              <a:cxnLst/>
              <a:rect l="l" t="t" r="r" b="b"/>
              <a:pathLst>
                <a:path w="8553450" h="4279265">
                  <a:moveTo>
                    <a:pt x="4276723" y="4279248"/>
                  </a:moveTo>
                  <a:lnTo>
                    <a:pt x="0" y="0"/>
                  </a:lnTo>
                  <a:lnTo>
                    <a:pt x="3375576" y="0"/>
                  </a:lnTo>
                  <a:lnTo>
                    <a:pt x="4276723" y="901678"/>
                  </a:lnTo>
                  <a:lnTo>
                    <a:pt x="7652300" y="901678"/>
                  </a:lnTo>
                  <a:lnTo>
                    <a:pt x="4276723" y="4279248"/>
                  </a:lnTo>
                  <a:close/>
                </a:path>
                <a:path w="8553450" h="4279265">
                  <a:moveTo>
                    <a:pt x="7652300" y="901678"/>
                  </a:moveTo>
                  <a:lnTo>
                    <a:pt x="4276723" y="901678"/>
                  </a:lnTo>
                  <a:lnTo>
                    <a:pt x="5177870" y="0"/>
                  </a:lnTo>
                  <a:lnTo>
                    <a:pt x="8553447" y="0"/>
                  </a:lnTo>
                  <a:lnTo>
                    <a:pt x="7652300" y="901678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2134" y="1"/>
              <a:ext cx="3106989" cy="4278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8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9FB9DA-5A55-D625-D96B-D88A024D5BBA}"/>
              </a:ext>
            </a:extLst>
          </p:cNvPr>
          <p:cNvSpPr txBox="1"/>
          <p:nvPr/>
        </p:nvSpPr>
        <p:spPr>
          <a:xfrm>
            <a:off x="5257800" y="876300"/>
            <a:ext cx="7543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0" b="1" u="sng" dirty="0"/>
              <a:t>R</a:t>
            </a:r>
            <a:r>
              <a:rPr lang="en-IN" sz="9000" u="sng" dirty="0"/>
              <a:t>emote</a:t>
            </a:r>
            <a:r>
              <a:rPr lang="en-IN" sz="9000" b="1" u="sng" dirty="0"/>
              <a:t> C</a:t>
            </a:r>
            <a:r>
              <a:rPr lang="en-IN" sz="9000" u="sng" dirty="0"/>
              <a:t>ontrol</a:t>
            </a:r>
            <a:endParaRPr lang="en-IN" sz="9000" dirty="0"/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88FF6588-D676-AE31-E441-C959E53DEDCA}"/>
              </a:ext>
            </a:extLst>
          </p:cNvPr>
          <p:cNvGrpSpPr/>
          <p:nvPr/>
        </p:nvGrpSpPr>
        <p:grpSpPr>
          <a:xfrm>
            <a:off x="15298929" y="7198279"/>
            <a:ext cx="2989580" cy="3089275"/>
            <a:chOff x="15298929" y="7198279"/>
            <a:chExt cx="2989580" cy="3089275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4B53412A-5BAB-7AE1-4B21-F8158A3EBB1E}"/>
                </a:ext>
              </a:extLst>
            </p:cNvPr>
            <p:cNvSpPr/>
            <p:nvPr/>
          </p:nvSpPr>
          <p:spPr>
            <a:xfrm>
              <a:off x="15298929" y="7198279"/>
              <a:ext cx="2989580" cy="3089275"/>
            </a:xfrm>
            <a:custGeom>
              <a:avLst/>
              <a:gdLst/>
              <a:ahLst/>
              <a:cxnLst/>
              <a:rect l="l" t="t" r="r" b="b"/>
              <a:pathLst>
                <a:path w="2989580" h="3089275">
                  <a:moveTo>
                    <a:pt x="2078046" y="3088722"/>
                  </a:moveTo>
                  <a:lnTo>
                    <a:pt x="0" y="3088722"/>
                  </a:lnTo>
                  <a:lnTo>
                    <a:pt x="0" y="3082789"/>
                  </a:lnTo>
                  <a:lnTo>
                    <a:pt x="6242" y="3035232"/>
                  </a:lnTo>
                  <a:lnTo>
                    <a:pt x="21623" y="2989799"/>
                  </a:lnTo>
                  <a:lnTo>
                    <a:pt x="45549" y="2948229"/>
                  </a:lnTo>
                  <a:lnTo>
                    <a:pt x="2989069" y="0"/>
                  </a:lnTo>
                  <a:lnTo>
                    <a:pt x="2989069" y="2177645"/>
                  </a:lnTo>
                  <a:lnTo>
                    <a:pt x="2078046" y="3088722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60596804-FF2C-B114-08CA-33E6096BC64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6175" y="7210120"/>
              <a:ext cx="2011823" cy="307688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AD8466-A667-9C2C-F0A7-FD0CF586B02E}"/>
              </a:ext>
            </a:extLst>
          </p:cNvPr>
          <p:cNvSpPr txBox="1"/>
          <p:nvPr/>
        </p:nvSpPr>
        <p:spPr>
          <a:xfrm>
            <a:off x="6248400" y="4762500"/>
            <a:ext cx="94752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/>
              <a:t>The reach of the remote is </a:t>
            </a:r>
            <a:r>
              <a:rPr lang="en-IN" sz="4500" dirty="0" err="1"/>
              <a:t>upto</a:t>
            </a:r>
            <a:r>
              <a:rPr lang="en-IN" sz="4500" dirty="0"/>
              <a:t> 300 meters and it can work in a 3 floor building efficiently.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31363-72DC-62DB-2939-23B9C7366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3628"/>
            <a:ext cx="5867400" cy="78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1D4C-79C5-25EE-478F-D3A610C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190" y="371207"/>
            <a:ext cx="6918010" cy="1571893"/>
          </a:xfrm>
        </p:spPr>
        <p:txBody>
          <a:bodyPr/>
          <a:lstStyle/>
          <a:p>
            <a:r>
              <a:rPr lang="en-IN" sz="9000" b="1" u="sng" dirty="0"/>
              <a:t>P</a:t>
            </a:r>
            <a:r>
              <a:rPr lang="en-IN" sz="9000" u="sng" dirty="0"/>
              <a:t>roduct video</a:t>
            </a:r>
          </a:p>
        </p:txBody>
      </p:sp>
      <p:pic>
        <p:nvPicPr>
          <p:cNvPr id="4" name="WhatsApp Video 2023-03-20 at 17.57.14">
            <a:hlinkClick r:id="" action="ppaction://media"/>
            <a:extLst>
              <a:ext uri="{FF2B5EF4-FFF2-40B4-BE49-F238E27FC236}">
                <a16:creationId xmlns:a16="http://schemas.microsoft.com/office/drawing/2014/main" id="{837A3D4A-C647-4F45-A1ED-79BF59919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6495" y="2281791"/>
            <a:ext cx="5105400" cy="6461125"/>
          </a:xfrm>
          <a:prstGeom prst="rect">
            <a:avLst/>
          </a:prstGeom>
        </p:spPr>
      </p:pic>
      <p:grpSp>
        <p:nvGrpSpPr>
          <p:cNvPr id="5" name="object 2">
            <a:extLst>
              <a:ext uri="{FF2B5EF4-FFF2-40B4-BE49-F238E27FC236}">
                <a16:creationId xmlns:a16="http://schemas.microsoft.com/office/drawing/2014/main" id="{74D14592-186D-42A7-C15F-C6968DBBB1C5}"/>
              </a:ext>
            </a:extLst>
          </p:cNvPr>
          <p:cNvGrpSpPr/>
          <p:nvPr/>
        </p:nvGrpSpPr>
        <p:grpSpPr>
          <a:xfrm>
            <a:off x="15298929" y="7198279"/>
            <a:ext cx="2989580" cy="3089275"/>
            <a:chOff x="15298929" y="7198279"/>
            <a:chExt cx="2989580" cy="308927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322858-F7FF-28ED-2EDE-410AED1E4C46}"/>
                </a:ext>
              </a:extLst>
            </p:cNvPr>
            <p:cNvSpPr/>
            <p:nvPr/>
          </p:nvSpPr>
          <p:spPr>
            <a:xfrm>
              <a:off x="15298929" y="7198279"/>
              <a:ext cx="2989580" cy="3089275"/>
            </a:xfrm>
            <a:custGeom>
              <a:avLst/>
              <a:gdLst/>
              <a:ahLst/>
              <a:cxnLst/>
              <a:rect l="l" t="t" r="r" b="b"/>
              <a:pathLst>
                <a:path w="2989580" h="3089275">
                  <a:moveTo>
                    <a:pt x="2078046" y="3088722"/>
                  </a:moveTo>
                  <a:lnTo>
                    <a:pt x="0" y="3088722"/>
                  </a:lnTo>
                  <a:lnTo>
                    <a:pt x="0" y="3082789"/>
                  </a:lnTo>
                  <a:lnTo>
                    <a:pt x="6242" y="3035232"/>
                  </a:lnTo>
                  <a:lnTo>
                    <a:pt x="21623" y="2989799"/>
                  </a:lnTo>
                  <a:lnTo>
                    <a:pt x="45549" y="2948229"/>
                  </a:lnTo>
                  <a:lnTo>
                    <a:pt x="2989069" y="0"/>
                  </a:lnTo>
                  <a:lnTo>
                    <a:pt x="2989069" y="2177645"/>
                  </a:lnTo>
                  <a:lnTo>
                    <a:pt x="2078046" y="3088722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B3C194F2-A76D-1E65-9C98-61979E3B3D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6175" y="7210120"/>
              <a:ext cx="2011823" cy="3076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605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8EB3D-4469-E642-B0CC-5B0603136333}"/>
              </a:ext>
            </a:extLst>
          </p:cNvPr>
          <p:cNvSpPr txBox="1"/>
          <p:nvPr/>
        </p:nvSpPr>
        <p:spPr>
          <a:xfrm>
            <a:off x="1028700" y="3086100"/>
            <a:ext cx="162306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dirty="0"/>
              <a:t>Our product is a wireless product and consumes less power.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dirty="0"/>
              <a:t>It can be controlled from anywhere through remote.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dirty="0"/>
              <a:t>If your tank is full, it automatically gets disconnected with the signal and switch off the motor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dirty="0"/>
              <a:t>Our product helps to reduce water wastage.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500" dirty="0"/>
              <a:t>We have used 7555 timer that is a</a:t>
            </a:r>
            <a:r>
              <a:rPr lang="en-US" sz="4500" b="0" i="0" dirty="0">
                <a:solidFill>
                  <a:srgbClr val="040C28"/>
                </a:solidFill>
                <a:effectLst/>
                <a:latin typeface="Google Sans"/>
              </a:rPr>
              <a:t> low-power devices that offer significant performance.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4A8ED-1DAE-D5D4-2A7E-FA9A75305B8F}"/>
              </a:ext>
            </a:extLst>
          </p:cNvPr>
          <p:cNvSpPr txBox="1"/>
          <p:nvPr/>
        </p:nvSpPr>
        <p:spPr>
          <a:xfrm>
            <a:off x="5638800" y="677138"/>
            <a:ext cx="685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u="sng" dirty="0"/>
              <a:t>K</a:t>
            </a:r>
            <a:r>
              <a:rPr lang="en-IN" sz="9600" u="sng" dirty="0"/>
              <a:t>ey</a:t>
            </a:r>
            <a:r>
              <a:rPr lang="en-IN" sz="9600" b="1" u="sng" dirty="0"/>
              <a:t> F</a:t>
            </a:r>
            <a:r>
              <a:rPr lang="en-IN" sz="9600" u="sng" dirty="0"/>
              <a:t>eatures</a:t>
            </a:r>
            <a:endParaRPr lang="en-IN" dirty="0"/>
          </a:p>
        </p:txBody>
      </p:sp>
      <p:grpSp>
        <p:nvGrpSpPr>
          <p:cNvPr id="13" name="object 2">
            <a:extLst>
              <a:ext uri="{FF2B5EF4-FFF2-40B4-BE49-F238E27FC236}">
                <a16:creationId xmlns:a16="http://schemas.microsoft.com/office/drawing/2014/main" id="{0047EF20-E138-44D1-8891-736E9F688769}"/>
              </a:ext>
            </a:extLst>
          </p:cNvPr>
          <p:cNvGrpSpPr/>
          <p:nvPr/>
        </p:nvGrpSpPr>
        <p:grpSpPr>
          <a:xfrm>
            <a:off x="15298929" y="7198279"/>
            <a:ext cx="2989580" cy="3089275"/>
            <a:chOff x="15298929" y="7198279"/>
            <a:chExt cx="2989580" cy="3089275"/>
          </a:xfrm>
        </p:grpSpPr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8C030A9C-1DD4-BE91-F38D-DA595A16867B}"/>
                </a:ext>
              </a:extLst>
            </p:cNvPr>
            <p:cNvSpPr/>
            <p:nvPr/>
          </p:nvSpPr>
          <p:spPr>
            <a:xfrm>
              <a:off x="15298929" y="7198279"/>
              <a:ext cx="2989580" cy="3089275"/>
            </a:xfrm>
            <a:custGeom>
              <a:avLst/>
              <a:gdLst/>
              <a:ahLst/>
              <a:cxnLst/>
              <a:rect l="l" t="t" r="r" b="b"/>
              <a:pathLst>
                <a:path w="2989580" h="3089275">
                  <a:moveTo>
                    <a:pt x="2078046" y="3088722"/>
                  </a:moveTo>
                  <a:lnTo>
                    <a:pt x="0" y="3088722"/>
                  </a:lnTo>
                  <a:lnTo>
                    <a:pt x="0" y="3082789"/>
                  </a:lnTo>
                  <a:lnTo>
                    <a:pt x="6242" y="3035232"/>
                  </a:lnTo>
                  <a:lnTo>
                    <a:pt x="21623" y="2989799"/>
                  </a:lnTo>
                  <a:lnTo>
                    <a:pt x="45549" y="2948229"/>
                  </a:lnTo>
                  <a:lnTo>
                    <a:pt x="2989069" y="0"/>
                  </a:lnTo>
                  <a:lnTo>
                    <a:pt x="2989069" y="2177645"/>
                  </a:lnTo>
                  <a:lnTo>
                    <a:pt x="2078046" y="3088722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EA1309D-D91F-3A7F-E8F2-DA10C94A104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6175" y="7210120"/>
              <a:ext cx="2011823" cy="3076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0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35357"/>
            <a:ext cx="11653520" cy="7552055"/>
            <a:chOff x="0" y="2735357"/>
            <a:chExt cx="11653520" cy="7552055"/>
          </a:xfrm>
        </p:grpSpPr>
        <p:sp>
          <p:nvSpPr>
            <p:cNvPr id="3" name="object 3"/>
            <p:cNvSpPr/>
            <p:nvPr/>
          </p:nvSpPr>
          <p:spPr>
            <a:xfrm>
              <a:off x="0" y="2735357"/>
              <a:ext cx="11653520" cy="7552055"/>
            </a:xfrm>
            <a:custGeom>
              <a:avLst/>
              <a:gdLst/>
              <a:ahLst/>
              <a:cxnLst/>
              <a:rect l="l" t="t" r="r" b="b"/>
              <a:pathLst>
                <a:path w="11653520" h="7552055">
                  <a:moveTo>
                    <a:pt x="2678407" y="7551643"/>
                  </a:moveTo>
                  <a:lnTo>
                    <a:pt x="0" y="7551643"/>
                  </a:lnTo>
                  <a:lnTo>
                    <a:pt x="0" y="4105612"/>
                  </a:lnTo>
                  <a:lnTo>
                    <a:pt x="4104133" y="0"/>
                  </a:lnTo>
                  <a:lnTo>
                    <a:pt x="10227330" y="6125403"/>
                  </a:lnTo>
                  <a:lnTo>
                    <a:pt x="4104133" y="6125403"/>
                  </a:lnTo>
                  <a:lnTo>
                    <a:pt x="2678407" y="7551643"/>
                  </a:lnTo>
                  <a:close/>
                </a:path>
                <a:path w="11653520" h="7552055">
                  <a:moveTo>
                    <a:pt x="11653056" y="7551643"/>
                  </a:moveTo>
                  <a:lnTo>
                    <a:pt x="5529858" y="7551643"/>
                  </a:lnTo>
                  <a:lnTo>
                    <a:pt x="4104133" y="6125403"/>
                  </a:lnTo>
                  <a:lnTo>
                    <a:pt x="10227330" y="6125403"/>
                  </a:lnTo>
                  <a:lnTo>
                    <a:pt x="11653056" y="7551643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2730"/>
              <a:ext cx="4104133" cy="751427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28377" y="4710074"/>
            <a:ext cx="5843905" cy="1478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0" spc="335" dirty="0"/>
              <a:t>Thank</a:t>
            </a:r>
            <a:r>
              <a:rPr sz="9500" spc="-95" dirty="0"/>
              <a:t> </a:t>
            </a:r>
            <a:r>
              <a:rPr sz="9500" spc="170" dirty="0"/>
              <a:t>You</a:t>
            </a:r>
            <a:endParaRPr sz="950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1665585" cy="6022340"/>
            <a:chOff x="0" y="0"/>
            <a:chExt cx="11665585" cy="6022340"/>
          </a:xfrm>
        </p:grpSpPr>
        <p:sp>
          <p:nvSpPr>
            <p:cNvPr id="7" name="object 7"/>
            <p:cNvSpPr/>
            <p:nvPr/>
          </p:nvSpPr>
          <p:spPr>
            <a:xfrm>
              <a:off x="2031241" y="3"/>
              <a:ext cx="9634220" cy="4817110"/>
            </a:xfrm>
            <a:custGeom>
              <a:avLst/>
              <a:gdLst/>
              <a:ahLst/>
              <a:cxnLst/>
              <a:rect l="l" t="t" r="r" b="b"/>
              <a:pathLst>
                <a:path w="9634220" h="4817110">
                  <a:moveTo>
                    <a:pt x="4817035" y="4816852"/>
                  </a:moveTo>
                  <a:lnTo>
                    <a:pt x="0" y="0"/>
                  </a:lnTo>
                  <a:lnTo>
                    <a:pt x="4370011" y="0"/>
                  </a:lnTo>
                  <a:lnTo>
                    <a:pt x="4817035" y="447007"/>
                  </a:lnTo>
                  <a:lnTo>
                    <a:pt x="9187048" y="447007"/>
                  </a:lnTo>
                  <a:lnTo>
                    <a:pt x="4817035" y="4816852"/>
                  </a:lnTo>
                  <a:close/>
                </a:path>
                <a:path w="9634220" h="4817110">
                  <a:moveTo>
                    <a:pt x="9187048" y="447007"/>
                  </a:moveTo>
                  <a:lnTo>
                    <a:pt x="4817035" y="447007"/>
                  </a:lnTo>
                  <a:lnTo>
                    <a:pt x="5264060" y="0"/>
                  </a:lnTo>
                  <a:lnTo>
                    <a:pt x="9634072" y="0"/>
                  </a:lnTo>
                  <a:lnTo>
                    <a:pt x="9187048" y="447007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8272" y="3"/>
              <a:ext cx="4022299" cy="48156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3667760" cy="6022340"/>
            </a:xfrm>
            <a:custGeom>
              <a:avLst/>
              <a:gdLst/>
              <a:ahLst/>
              <a:cxnLst/>
              <a:rect l="l" t="t" r="r" b="b"/>
              <a:pathLst>
                <a:path w="3667760" h="6022340">
                  <a:moveTo>
                    <a:pt x="3667673" y="2354504"/>
                  </a:moveTo>
                  <a:lnTo>
                    <a:pt x="0" y="6022316"/>
                  </a:lnTo>
                  <a:lnTo>
                    <a:pt x="0" y="0"/>
                  </a:lnTo>
                  <a:lnTo>
                    <a:pt x="1313258" y="0"/>
                  </a:lnTo>
                  <a:lnTo>
                    <a:pt x="3667673" y="2354504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666461" cy="2354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8110" y="3086100"/>
            <a:ext cx="7372624" cy="3678571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 indent="50165">
              <a:lnSpc>
                <a:spcPts val="13950"/>
              </a:lnSpc>
              <a:spcBef>
                <a:spcPts val="685"/>
              </a:spcBef>
            </a:pPr>
            <a:r>
              <a:rPr lang="en-IN" sz="11500" spc="175" dirty="0"/>
              <a:t>POWER </a:t>
            </a:r>
            <a:br>
              <a:rPr lang="en-IN" sz="11500" spc="175" dirty="0"/>
            </a:br>
            <a:r>
              <a:rPr lang="en-IN" sz="11500" spc="175" dirty="0"/>
              <a:t>PROGRESS</a:t>
            </a:r>
            <a:endParaRPr sz="11500" dirty="0"/>
          </a:p>
        </p:txBody>
      </p:sp>
      <p:grpSp>
        <p:nvGrpSpPr>
          <p:cNvPr id="3" name="object 3"/>
          <p:cNvGrpSpPr/>
          <p:nvPr/>
        </p:nvGrpSpPr>
        <p:grpSpPr>
          <a:xfrm>
            <a:off x="6512560" y="0"/>
            <a:ext cx="11775440" cy="10287000"/>
            <a:chOff x="6513030" y="1"/>
            <a:chExt cx="11775440" cy="10287000"/>
          </a:xfrm>
        </p:grpSpPr>
        <p:sp>
          <p:nvSpPr>
            <p:cNvPr id="4" name="object 4"/>
            <p:cNvSpPr/>
            <p:nvPr/>
          </p:nvSpPr>
          <p:spPr>
            <a:xfrm>
              <a:off x="6513030" y="2818860"/>
              <a:ext cx="11775440" cy="7468234"/>
            </a:xfrm>
            <a:custGeom>
              <a:avLst/>
              <a:gdLst/>
              <a:ahLst/>
              <a:cxnLst/>
              <a:rect l="l" t="t" r="r" b="b"/>
              <a:pathLst>
                <a:path w="11775440" h="7468234">
                  <a:moveTo>
                    <a:pt x="5779196" y="7468133"/>
                  </a:moveTo>
                  <a:lnTo>
                    <a:pt x="0" y="7468133"/>
                  </a:lnTo>
                  <a:lnTo>
                    <a:pt x="7469606" y="0"/>
                  </a:lnTo>
                  <a:lnTo>
                    <a:pt x="11774973" y="4304516"/>
                  </a:lnTo>
                  <a:lnTo>
                    <a:pt x="11774973" y="5778057"/>
                  </a:lnTo>
                  <a:lnTo>
                    <a:pt x="7469606" y="5778057"/>
                  </a:lnTo>
                  <a:lnTo>
                    <a:pt x="5779196" y="7468133"/>
                  </a:lnTo>
                  <a:close/>
                </a:path>
                <a:path w="11775440" h="7468234">
                  <a:moveTo>
                    <a:pt x="11774973" y="7468133"/>
                  </a:moveTo>
                  <a:lnTo>
                    <a:pt x="9160016" y="7468133"/>
                  </a:lnTo>
                  <a:lnTo>
                    <a:pt x="7469606" y="5778057"/>
                  </a:lnTo>
                  <a:lnTo>
                    <a:pt x="11774973" y="5778057"/>
                  </a:lnTo>
                  <a:lnTo>
                    <a:pt x="11774973" y="7468133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9364" y="2854114"/>
              <a:ext cx="5343272" cy="74328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52770" y="1"/>
              <a:ext cx="8834120" cy="4417695"/>
            </a:xfrm>
            <a:custGeom>
              <a:avLst/>
              <a:gdLst/>
              <a:ahLst/>
              <a:cxnLst/>
              <a:rect l="l" t="t" r="r" b="b"/>
              <a:pathLst>
                <a:path w="8834119" h="4417695">
                  <a:moveTo>
                    <a:pt x="4416967" y="4417317"/>
                  </a:moveTo>
                  <a:lnTo>
                    <a:pt x="0" y="0"/>
                  </a:lnTo>
                  <a:lnTo>
                    <a:pt x="4122262" y="0"/>
                  </a:lnTo>
                  <a:lnTo>
                    <a:pt x="4416967" y="294727"/>
                  </a:lnTo>
                  <a:lnTo>
                    <a:pt x="8539231" y="294727"/>
                  </a:lnTo>
                  <a:lnTo>
                    <a:pt x="4416967" y="4417317"/>
                  </a:lnTo>
                  <a:close/>
                </a:path>
                <a:path w="8834119" h="4417695">
                  <a:moveTo>
                    <a:pt x="8539231" y="294727"/>
                  </a:moveTo>
                  <a:lnTo>
                    <a:pt x="4416967" y="294727"/>
                  </a:lnTo>
                  <a:lnTo>
                    <a:pt x="4711672" y="0"/>
                  </a:lnTo>
                  <a:lnTo>
                    <a:pt x="8833935" y="0"/>
                  </a:lnTo>
                  <a:lnTo>
                    <a:pt x="8539231" y="294727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733" y="1"/>
              <a:ext cx="3794263" cy="441617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5FB46F-3968-4E78-1935-D9549567C3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86" t="23048" r="26250" b="25074"/>
          <a:stretch/>
        </p:blipFill>
        <p:spPr>
          <a:xfrm>
            <a:off x="990600" y="0"/>
            <a:ext cx="2353237" cy="2429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28" y="-1905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9699" y="3505201"/>
            <a:ext cx="114300" cy="114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036472" y="3262608"/>
            <a:ext cx="3383915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-10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75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2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spc="-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spc="-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spc="-1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-19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5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spc="-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spc="-185" dirty="0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sz="2750" spc="-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-1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spc="-10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75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9699" y="4267201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9699" y="5067300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9699" y="5753100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36472" y="4000500"/>
            <a:ext cx="6047568" cy="28655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-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spc="-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spc="-1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4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750" spc="-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10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2750" spc="-1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-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spc="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50" spc="-1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5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spc="-1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-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spc="-1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-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lang="en-IN" sz="2750" spc="-14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lang="en-IN" sz="27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15" dirty="0">
                <a:solidFill>
                  <a:srgbClr val="FFFFFF"/>
                </a:solidFill>
                <a:latin typeface="Verdana"/>
                <a:cs typeface="Verdana"/>
              </a:rPr>
              <a:t>Product </a:t>
            </a:r>
            <a:r>
              <a:rPr sz="2750" spc="-15" dirty="0">
                <a:solidFill>
                  <a:srgbClr val="FFFFFF"/>
                </a:solidFill>
                <a:latin typeface="Verdana"/>
                <a:cs typeface="Verdana"/>
              </a:rPr>
              <a:t>Description</a:t>
            </a:r>
            <a:endParaRPr lang="en-IN" sz="2750" spc="-1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835025">
              <a:lnSpc>
                <a:spcPct val="200000"/>
              </a:lnSpc>
            </a:pPr>
            <a:r>
              <a:rPr lang="en-IN" sz="2750" spc="-10" dirty="0">
                <a:solidFill>
                  <a:srgbClr val="FFFFFF"/>
                </a:solidFill>
                <a:latin typeface="Verdana"/>
                <a:cs typeface="Verdana"/>
              </a:rPr>
              <a:t>Components of the Product</a:t>
            </a:r>
            <a:endParaRPr lang="en-IN" sz="2750" spc="-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835025">
              <a:lnSpc>
                <a:spcPct val="200000"/>
              </a:lnSpc>
            </a:pPr>
            <a:r>
              <a:rPr lang="en-IN" sz="2750" spc="-20" dirty="0">
                <a:solidFill>
                  <a:srgbClr val="FFFFFF"/>
                </a:solidFill>
                <a:latin typeface="Verdana"/>
                <a:cs typeface="Verdana"/>
              </a:rPr>
              <a:t>Key Features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6000" y="4530157"/>
            <a:ext cx="8035290" cy="1179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50" b="1" u="sng" spc="-3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7550" b="1" u="sng" spc="-6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7550" b="1" u="sng" spc="-44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7550" b="1" u="sng" spc="-3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7550" b="1" u="sng" spc="-1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550" b="1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550" b="1" spc="-2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550" b="1" spc="-4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7550" b="1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550" b="1" u="sng" spc="28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7550" b="1" u="sng" spc="-2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550" b="1" u="sng" spc="-8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550" b="1" u="sng" spc="-6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7550" b="1" u="sng" spc="-1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550" b="1" u="sng" spc="-8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550" b="1" u="sng" spc="-5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7550" u="sng" dirty="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8074" y="6150494"/>
            <a:ext cx="8268334" cy="4137025"/>
            <a:chOff x="538074" y="6150494"/>
            <a:chExt cx="8268334" cy="4137025"/>
          </a:xfrm>
        </p:grpSpPr>
        <p:sp>
          <p:nvSpPr>
            <p:cNvPr id="20" name="object 20"/>
            <p:cNvSpPr/>
            <p:nvPr/>
          </p:nvSpPr>
          <p:spPr>
            <a:xfrm>
              <a:off x="538074" y="6150494"/>
              <a:ext cx="8268334" cy="4137025"/>
            </a:xfrm>
            <a:custGeom>
              <a:avLst/>
              <a:gdLst/>
              <a:ahLst/>
              <a:cxnLst/>
              <a:rect l="l" t="t" r="r" b="b"/>
              <a:pathLst>
                <a:path w="8268334" h="4137025">
                  <a:moveTo>
                    <a:pt x="3374638" y="4136503"/>
                  </a:moveTo>
                  <a:lnTo>
                    <a:pt x="0" y="4136503"/>
                  </a:lnTo>
                  <a:lnTo>
                    <a:pt x="4134063" y="0"/>
                  </a:lnTo>
                  <a:lnTo>
                    <a:pt x="7508702" y="3376630"/>
                  </a:lnTo>
                  <a:lnTo>
                    <a:pt x="4134063" y="3376630"/>
                  </a:lnTo>
                  <a:lnTo>
                    <a:pt x="3374638" y="4136503"/>
                  </a:lnTo>
                  <a:close/>
                </a:path>
                <a:path w="8268334" h="4137025">
                  <a:moveTo>
                    <a:pt x="8268128" y="4136503"/>
                  </a:moveTo>
                  <a:lnTo>
                    <a:pt x="4893488" y="4136503"/>
                  </a:lnTo>
                  <a:lnTo>
                    <a:pt x="4134063" y="3376630"/>
                  </a:lnTo>
                  <a:lnTo>
                    <a:pt x="7508702" y="3376630"/>
                  </a:lnTo>
                  <a:lnTo>
                    <a:pt x="8268128" y="4136503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048" y="6171096"/>
              <a:ext cx="3120089" cy="411590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95415" y="1"/>
            <a:ext cx="8553450" cy="4279265"/>
            <a:chOff x="395415" y="1"/>
            <a:chExt cx="8553450" cy="4279265"/>
          </a:xfrm>
        </p:grpSpPr>
        <p:sp>
          <p:nvSpPr>
            <p:cNvPr id="23" name="object 23"/>
            <p:cNvSpPr/>
            <p:nvPr/>
          </p:nvSpPr>
          <p:spPr>
            <a:xfrm>
              <a:off x="395415" y="1"/>
              <a:ext cx="8553450" cy="4279265"/>
            </a:xfrm>
            <a:custGeom>
              <a:avLst/>
              <a:gdLst/>
              <a:ahLst/>
              <a:cxnLst/>
              <a:rect l="l" t="t" r="r" b="b"/>
              <a:pathLst>
                <a:path w="8553450" h="4279265">
                  <a:moveTo>
                    <a:pt x="4276723" y="4279248"/>
                  </a:moveTo>
                  <a:lnTo>
                    <a:pt x="0" y="0"/>
                  </a:lnTo>
                  <a:lnTo>
                    <a:pt x="3375576" y="0"/>
                  </a:lnTo>
                  <a:lnTo>
                    <a:pt x="4276723" y="901678"/>
                  </a:lnTo>
                  <a:lnTo>
                    <a:pt x="7652300" y="901678"/>
                  </a:lnTo>
                  <a:lnTo>
                    <a:pt x="4276723" y="4279248"/>
                  </a:lnTo>
                  <a:close/>
                </a:path>
                <a:path w="8553450" h="4279265">
                  <a:moveTo>
                    <a:pt x="7652300" y="901678"/>
                  </a:moveTo>
                  <a:lnTo>
                    <a:pt x="4276723" y="901678"/>
                  </a:lnTo>
                  <a:lnTo>
                    <a:pt x="5177870" y="0"/>
                  </a:lnTo>
                  <a:lnTo>
                    <a:pt x="8553447" y="0"/>
                  </a:lnTo>
                  <a:lnTo>
                    <a:pt x="7652300" y="901678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134" y="1"/>
              <a:ext cx="3106989" cy="4278311"/>
            </a:xfrm>
            <a:prstGeom prst="rect">
              <a:avLst/>
            </a:prstGeom>
          </p:spPr>
        </p:pic>
      </p:grpSp>
      <p:pic>
        <p:nvPicPr>
          <p:cNvPr id="26" name="object 8">
            <a:extLst>
              <a:ext uri="{FF2B5EF4-FFF2-40B4-BE49-F238E27FC236}">
                <a16:creationId xmlns:a16="http://schemas.microsoft.com/office/drawing/2014/main" id="{B9EC6A40-9DE9-A62A-868A-76FAB067D2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200" y="6553201"/>
            <a:ext cx="114300" cy="114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49443" y="7588959"/>
            <a:ext cx="3639185" cy="2698115"/>
            <a:chOff x="14649443" y="7588959"/>
            <a:chExt cx="3639185" cy="2698115"/>
          </a:xfrm>
        </p:grpSpPr>
        <p:sp>
          <p:nvSpPr>
            <p:cNvPr id="3" name="object 3"/>
            <p:cNvSpPr/>
            <p:nvPr/>
          </p:nvSpPr>
          <p:spPr>
            <a:xfrm>
              <a:off x="14649443" y="7588959"/>
              <a:ext cx="3639185" cy="2698115"/>
            </a:xfrm>
            <a:custGeom>
              <a:avLst/>
              <a:gdLst/>
              <a:ahLst/>
              <a:cxnLst/>
              <a:rect l="l" t="t" r="r" b="b"/>
              <a:pathLst>
                <a:path w="3639184" h="2698115">
                  <a:moveTo>
                    <a:pt x="1810815" y="2698039"/>
                  </a:moveTo>
                  <a:lnTo>
                    <a:pt x="0" y="2698039"/>
                  </a:lnTo>
                  <a:lnTo>
                    <a:pt x="0" y="2691542"/>
                  </a:lnTo>
                  <a:lnTo>
                    <a:pt x="5443" y="2650040"/>
                  </a:lnTo>
                  <a:lnTo>
                    <a:pt x="18856" y="2610391"/>
                  </a:lnTo>
                  <a:lnTo>
                    <a:pt x="39721" y="2574114"/>
                  </a:lnTo>
                  <a:lnTo>
                    <a:pt x="2607842" y="0"/>
                  </a:lnTo>
                  <a:lnTo>
                    <a:pt x="3638557" y="1031530"/>
                  </a:lnTo>
                  <a:lnTo>
                    <a:pt x="3638557" y="1900382"/>
                  </a:lnTo>
                  <a:lnTo>
                    <a:pt x="2607842" y="1900382"/>
                  </a:lnTo>
                  <a:lnTo>
                    <a:pt x="1810815" y="2698039"/>
                  </a:lnTo>
                  <a:close/>
                </a:path>
                <a:path w="3639184" h="2698115">
                  <a:moveTo>
                    <a:pt x="3638557" y="2698039"/>
                  </a:moveTo>
                  <a:lnTo>
                    <a:pt x="3404868" y="2698039"/>
                  </a:lnTo>
                  <a:lnTo>
                    <a:pt x="2607842" y="1900382"/>
                  </a:lnTo>
                  <a:lnTo>
                    <a:pt x="3638557" y="1900382"/>
                  </a:lnTo>
                  <a:lnTo>
                    <a:pt x="3638557" y="2698039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01639" y="7600553"/>
              <a:ext cx="1755646" cy="26864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54770" y="10285121"/>
              <a:ext cx="3750" cy="187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23592" y="781045"/>
            <a:ext cx="8341995" cy="1145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350" spc="175" dirty="0"/>
              <a:t>Executive</a:t>
            </a:r>
            <a:r>
              <a:rPr sz="7350" spc="-95" dirty="0"/>
              <a:t> </a:t>
            </a:r>
            <a:r>
              <a:rPr sz="7350" spc="210" dirty="0"/>
              <a:t>Summary</a:t>
            </a:r>
            <a:endParaRPr sz="735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2272" y="3293905"/>
            <a:ext cx="166577" cy="1665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2272" y="5230363"/>
            <a:ext cx="166577" cy="1665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82024" y="2975849"/>
            <a:ext cx="14402435" cy="39192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53085">
              <a:lnSpc>
                <a:spcPts val="5080"/>
              </a:lnSpc>
              <a:spcBef>
                <a:spcPts val="405"/>
              </a:spcBef>
            </a:pPr>
            <a:r>
              <a:rPr sz="4350" spc="-70" dirty="0">
                <a:latin typeface="Georgia"/>
                <a:cs typeface="Georgia"/>
              </a:rPr>
              <a:t>It's </a:t>
            </a:r>
            <a:r>
              <a:rPr sz="4350" spc="35" dirty="0">
                <a:latin typeface="Georgia"/>
                <a:cs typeface="Georgia"/>
              </a:rPr>
              <a:t>a </a:t>
            </a:r>
            <a:r>
              <a:rPr sz="4350" spc="70" dirty="0">
                <a:latin typeface="Georgia"/>
                <a:cs typeface="Georgia"/>
              </a:rPr>
              <a:t>wireless </a:t>
            </a:r>
            <a:r>
              <a:rPr sz="4350" spc="55" dirty="0">
                <a:latin typeface="Georgia"/>
                <a:cs typeface="Georgia"/>
              </a:rPr>
              <a:t>water sensor </a:t>
            </a:r>
            <a:r>
              <a:rPr sz="4350" spc="-10" dirty="0">
                <a:latin typeface="Georgia"/>
                <a:cs typeface="Georgia"/>
              </a:rPr>
              <a:t>that </a:t>
            </a:r>
            <a:r>
              <a:rPr sz="4350" spc="35" dirty="0">
                <a:latin typeface="Georgia"/>
                <a:cs typeface="Georgia"/>
              </a:rPr>
              <a:t>maintains </a:t>
            </a:r>
            <a:r>
              <a:rPr sz="4350" spc="55" dirty="0">
                <a:latin typeface="Georgia"/>
                <a:cs typeface="Georgia"/>
              </a:rPr>
              <a:t>water </a:t>
            </a:r>
            <a:r>
              <a:rPr sz="4350" spc="90" dirty="0">
                <a:latin typeface="Georgia"/>
                <a:cs typeface="Georgia"/>
              </a:rPr>
              <a:t>flow </a:t>
            </a:r>
            <a:r>
              <a:rPr sz="4350" spc="95" dirty="0">
                <a:latin typeface="Georgia"/>
                <a:cs typeface="Georgia"/>
              </a:rPr>
              <a:t> </a:t>
            </a:r>
            <a:r>
              <a:rPr sz="4350" spc="80" dirty="0">
                <a:latin typeface="Georgia"/>
                <a:cs typeface="Georgia"/>
              </a:rPr>
              <a:t>between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20" dirty="0">
                <a:latin typeface="Georgia"/>
                <a:cs typeface="Georgia"/>
              </a:rPr>
              <a:t>tanks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25" dirty="0">
                <a:latin typeface="Georgia"/>
                <a:cs typeface="Georgia"/>
              </a:rPr>
              <a:t>without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60" dirty="0">
                <a:latin typeface="Georgia"/>
                <a:cs typeface="Georgia"/>
              </a:rPr>
              <a:t>any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35" dirty="0">
                <a:latin typeface="Georgia"/>
                <a:cs typeface="Georgia"/>
              </a:rPr>
              <a:t>kind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90" dirty="0">
                <a:latin typeface="Georgia"/>
                <a:cs typeface="Georgia"/>
              </a:rPr>
              <a:t>of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60" dirty="0">
                <a:latin typeface="Georgia"/>
                <a:cs typeface="Georgia"/>
              </a:rPr>
              <a:t>wiring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45" dirty="0">
                <a:latin typeface="Georgia"/>
                <a:cs typeface="Georgia"/>
              </a:rPr>
              <a:t>involved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50" dirty="0">
                <a:latin typeface="Georgia"/>
                <a:cs typeface="Georgia"/>
              </a:rPr>
              <a:t>in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25" dirty="0">
                <a:latin typeface="Georgia"/>
                <a:cs typeface="Georgia"/>
              </a:rPr>
              <a:t>it.</a:t>
            </a:r>
            <a:endParaRPr sz="43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00">
              <a:latin typeface="Georgia"/>
              <a:cs typeface="Georgia"/>
            </a:endParaRPr>
          </a:p>
          <a:p>
            <a:pPr marL="12700" marR="5080">
              <a:lnSpc>
                <a:spcPts val="5080"/>
              </a:lnSpc>
              <a:spcBef>
                <a:spcPts val="5"/>
              </a:spcBef>
            </a:pPr>
            <a:r>
              <a:rPr sz="4350" spc="55" dirty="0">
                <a:latin typeface="Georgia"/>
                <a:cs typeface="Georgia"/>
              </a:rPr>
              <a:t>The </a:t>
            </a:r>
            <a:r>
              <a:rPr sz="4350" spc="40" dirty="0">
                <a:latin typeface="Georgia"/>
                <a:cs typeface="Georgia"/>
              </a:rPr>
              <a:t>vision </a:t>
            </a:r>
            <a:r>
              <a:rPr sz="4350" spc="90" dirty="0">
                <a:latin typeface="Georgia"/>
                <a:cs typeface="Georgia"/>
              </a:rPr>
              <a:t>of </a:t>
            </a:r>
            <a:r>
              <a:rPr sz="4350" spc="15" dirty="0">
                <a:latin typeface="Georgia"/>
                <a:cs typeface="Georgia"/>
              </a:rPr>
              <a:t>this </a:t>
            </a:r>
            <a:r>
              <a:rPr sz="4350" spc="60" dirty="0">
                <a:latin typeface="Georgia"/>
                <a:cs typeface="Georgia"/>
              </a:rPr>
              <a:t>model </a:t>
            </a:r>
            <a:r>
              <a:rPr sz="4350" spc="25" dirty="0">
                <a:latin typeface="Georgia"/>
                <a:cs typeface="Georgia"/>
              </a:rPr>
              <a:t>is </a:t>
            </a:r>
            <a:r>
              <a:rPr sz="4350" spc="-15" dirty="0">
                <a:latin typeface="Georgia"/>
                <a:cs typeface="Georgia"/>
              </a:rPr>
              <a:t>to </a:t>
            </a:r>
            <a:r>
              <a:rPr sz="4350" spc="45" dirty="0">
                <a:latin typeface="Georgia"/>
                <a:cs typeface="Georgia"/>
              </a:rPr>
              <a:t>provide </a:t>
            </a:r>
            <a:r>
              <a:rPr sz="4350" spc="75" dirty="0">
                <a:latin typeface="Georgia"/>
                <a:cs typeface="Georgia"/>
              </a:rPr>
              <a:t>safe </a:t>
            </a:r>
            <a:r>
              <a:rPr sz="4350" spc="30" dirty="0">
                <a:latin typeface="Georgia"/>
                <a:cs typeface="Georgia"/>
              </a:rPr>
              <a:t>and </a:t>
            </a:r>
            <a:r>
              <a:rPr sz="4350" spc="55" dirty="0">
                <a:latin typeface="Georgia"/>
                <a:cs typeface="Georgia"/>
              </a:rPr>
              <a:t>quick </a:t>
            </a:r>
            <a:r>
              <a:rPr sz="4350" spc="60" dirty="0">
                <a:latin typeface="Georgia"/>
                <a:cs typeface="Georgia"/>
              </a:rPr>
              <a:t> </a:t>
            </a:r>
            <a:r>
              <a:rPr sz="4350" spc="70" dirty="0">
                <a:latin typeface="Georgia"/>
                <a:cs typeface="Georgia"/>
              </a:rPr>
              <a:t>services</a:t>
            </a:r>
            <a:r>
              <a:rPr sz="4350" spc="-35" dirty="0">
                <a:latin typeface="Georgia"/>
                <a:cs typeface="Georgia"/>
              </a:rPr>
              <a:t> </a:t>
            </a:r>
            <a:r>
              <a:rPr sz="4350" spc="105" dirty="0">
                <a:latin typeface="Georgia"/>
                <a:cs typeface="Georgia"/>
              </a:rPr>
              <a:t>where</a:t>
            </a:r>
            <a:r>
              <a:rPr sz="4350" spc="-35" dirty="0">
                <a:latin typeface="Georgia"/>
                <a:cs typeface="Georgia"/>
              </a:rPr>
              <a:t> </a:t>
            </a:r>
            <a:r>
              <a:rPr sz="4350" spc="45" dirty="0">
                <a:latin typeface="Georgia"/>
                <a:cs typeface="Georgia"/>
              </a:rPr>
              <a:t>the</a:t>
            </a:r>
            <a:r>
              <a:rPr sz="4350" spc="-35" dirty="0">
                <a:latin typeface="Georgia"/>
                <a:cs typeface="Georgia"/>
              </a:rPr>
              <a:t> </a:t>
            </a:r>
            <a:r>
              <a:rPr sz="4350" spc="60" dirty="0">
                <a:latin typeface="Georgia"/>
                <a:cs typeface="Georgia"/>
              </a:rPr>
              <a:t>customer</a:t>
            </a:r>
            <a:r>
              <a:rPr sz="4350" spc="-35" dirty="0">
                <a:latin typeface="Georgia"/>
                <a:cs typeface="Georgia"/>
              </a:rPr>
              <a:t> </a:t>
            </a:r>
            <a:r>
              <a:rPr sz="4350" spc="85" dirty="0">
                <a:latin typeface="Georgia"/>
                <a:cs typeface="Georgia"/>
              </a:rPr>
              <a:t>can</a:t>
            </a:r>
            <a:r>
              <a:rPr sz="4350" spc="-30" dirty="0">
                <a:latin typeface="Georgia"/>
                <a:cs typeface="Georgia"/>
              </a:rPr>
              <a:t> </a:t>
            </a:r>
            <a:r>
              <a:rPr sz="4350" spc="90" dirty="0">
                <a:latin typeface="Georgia"/>
                <a:cs typeface="Georgia"/>
              </a:rPr>
              <a:t>receive</a:t>
            </a:r>
            <a:r>
              <a:rPr sz="4350" spc="-35" dirty="0">
                <a:latin typeface="Georgia"/>
                <a:cs typeface="Georgia"/>
              </a:rPr>
              <a:t> </a:t>
            </a:r>
            <a:r>
              <a:rPr sz="4350" spc="35" dirty="0">
                <a:latin typeface="Georgia"/>
                <a:cs typeface="Georgia"/>
              </a:rPr>
              <a:t>a</a:t>
            </a:r>
            <a:r>
              <a:rPr sz="4350" spc="-35" dirty="0">
                <a:latin typeface="Georgia"/>
                <a:cs typeface="Georgia"/>
              </a:rPr>
              <a:t> </a:t>
            </a:r>
            <a:r>
              <a:rPr sz="4350" spc="20" dirty="0">
                <a:latin typeface="Georgia"/>
                <a:cs typeface="Georgia"/>
              </a:rPr>
              <a:t>quality</a:t>
            </a:r>
            <a:r>
              <a:rPr sz="4350" spc="-35" dirty="0">
                <a:latin typeface="Georgia"/>
                <a:cs typeface="Georgia"/>
              </a:rPr>
              <a:t> </a:t>
            </a:r>
            <a:r>
              <a:rPr sz="4350" spc="35" dirty="0">
                <a:latin typeface="Georgia"/>
                <a:cs typeface="Georgia"/>
              </a:rPr>
              <a:t>product </a:t>
            </a:r>
            <a:r>
              <a:rPr sz="4350" spc="-1030" dirty="0">
                <a:latin typeface="Georgia"/>
                <a:cs typeface="Georgia"/>
              </a:rPr>
              <a:t> </a:t>
            </a:r>
            <a:r>
              <a:rPr sz="4350" spc="-25" dirty="0">
                <a:latin typeface="Georgia"/>
                <a:cs typeface="Georgia"/>
              </a:rPr>
              <a:t>at</a:t>
            </a:r>
            <a:r>
              <a:rPr sz="4350" spc="-40" dirty="0">
                <a:latin typeface="Georgia"/>
                <a:cs typeface="Georgia"/>
              </a:rPr>
              <a:t> </a:t>
            </a:r>
            <a:r>
              <a:rPr sz="4350" spc="35" dirty="0">
                <a:latin typeface="Georgia"/>
                <a:cs typeface="Georgia"/>
              </a:rPr>
              <a:t>a</a:t>
            </a:r>
            <a:r>
              <a:rPr sz="4350" spc="-35" dirty="0">
                <a:latin typeface="Georgia"/>
                <a:cs typeface="Georgia"/>
              </a:rPr>
              <a:t> </a:t>
            </a:r>
            <a:r>
              <a:rPr sz="4350" spc="65" dirty="0">
                <a:latin typeface="Georgia"/>
                <a:cs typeface="Georgia"/>
              </a:rPr>
              <a:t>reasonable</a:t>
            </a:r>
            <a:r>
              <a:rPr sz="4350" spc="-35" dirty="0">
                <a:latin typeface="Georgia"/>
                <a:cs typeface="Georgia"/>
              </a:rPr>
              <a:t> </a:t>
            </a:r>
            <a:r>
              <a:rPr sz="4350" spc="90" dirty="0">
                <a:latin typeface="Georgia"/>
                <a:cs typeface="Georgia"/>
              </a:rPr>
              <a:t>price.</a:t>
            </a:r>
            <a:endParaRPr sz="4350">
              <a:latin typeface="Georgia"/>
              <a:cs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916143" y="4"/>
            <a:ext cx="3372485" cy="2699385"/>
            <a:chOff x="14916143" y="4"/>
            <a:chExt cx="3372485" cy="2699385"/>
          </a:xfrm>
        </p:grpSpPr>
        <p:sp>
          <p:nvSpPr>
            <p:cNvPr id="3" name="object 3"/>
            <p:cNvSpPr/>
            <p:nvPr/>
          </p:nvSpPr>
          <p:spPr>
            <a:xfrm>
              <a:off x="14916143" y="4"/>
              <a:ext cx="3372485" cy="2699385"/>
            </a:xfrm>
            <a:custGeom>
              <a:avLst/>
              <a:gdLst/>
              <a:ahLst/>
              <a:cxnLst/>
              <a:rect l="l" t="t" r="r" b="b"/>
              <a:pathLst>
                <a:path w="3372484" h="2699385">
                  <a:moveTo>
                    <a:pt x="2607842" y="2699024"/>
                  </a:moveTo>
                  <a:lnTo>
                    <a:pt x="57384" y="146527"/>
                  </a:lnTo>
                  <a:lnTo>
                    <a:pt x="31979" y="113274"/>
                  </a:lnTo>
                  <a:lnTo>
                    <a:pt x="13522" y="75710"/>
                  </a:lnTo>
                  <a:lnTo>
                    <a:pt x="2727" y="35271"/>
                  </a:lnTo>
                  <a:lnTo>
                    <a:pt x="0" y="7480"/>
                  </a:lnTo>
                  <a:lnTo>
                    <a:pt x="0" y="0"/>
                  </a:lnTo>
                  <a:lnTo>
                    <a:pt x="1810813" y="0"/>
                  </a:lnTo>
                  <a:lnTo>
                    <a:pt x="1810586" y="227"/>
                  </a:lnTo>
                  <a:lnTo>
                    <a:pt x="2607842" y="798114"/>
                  </a:lnTo>
                  <a:lnTo>
                    <a:pt x="3371857" y="798114"/>
                  </a:lnTo>
                  <a:lnTo>
                    <a:pt x="3371857" y="1934405"/>
                  </a:lnTo>
                  <a:lnTo>
                    <a:pt x="2607842" y="2699024"/>
                  </a:lnTo>
                  <a:close/>
                </a:path>
                <a:path w="3372484" h="2699385">
                  <a:moveTo>
                    <a:pt x="3371857" y="798114"/>
                  </a:moveTo>
                  <a:lnTo>
                    <a:pt x="2607842" y="798114"/>
                  </a:lnTo>
                  <a:lnTo>
                    <a:pt x="3371857" y="33494"/>
                  </a:lnTo>
                  <a:lnTo>
                    <a:pt x="3371857" y="798114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13864" y="4"/>
              <a:ext cx="7881" cy="39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3984" y="33498"/>
              <a:ext cx="764017" cy="266500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33987" y="956855"/>
            <a:ext cx="10820400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Unique</a:t>
            </a:r>
            <a:r>
              <a:rPr spc="-35" dirty="0"/>
              <a:t> </a:t>
            </a:r>
            <a:r>
              <a:rPr spc="130" dirty="0"/>
              <a:t>Selling</a:t>
            </a:r>
            <a:r>
              <a:rPr spc="-30" dirty="0"/>
              <a:t> </a:t>
            </a:r>
            <a:r>
              <a:rPr spc="85" dirty="0"/>
              <a:t>Proposition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3561" y="2975559"/>
            <a:ext cx="200025" cy="2000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0711" y="6985583"/>
            <a:ext cx="171449" cy="1714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647586" y="2686634"/>
            <a:ext cx="13651230" cy="601662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442595">
              <a:lnSpc>
                <a:spcPts val="5250"/>
              </a:lnSpc>
              <a:spcBef>
                <a:spcPts val="400"/>
              </a:spcBef>
            </a:pPr>
            <a:r>
              <a:rPr sz="4500" b="1" spc="-15" dirty="0">
                <a:latin typeface="Arial"/>
                <a:cs typeface="Arial"/>
              </a:rPr>
              <a:t>Low</a:t>
            </a:r>
            <a:r>
              <a:rPr sz="4500" b="1" spc="-190" dirty="0">
                <a:latin typeface="Arial"/>
                <a:cs typeface="Arial"/>
              </a:rPr>
              <a:t> </a:t>
            </a:r>
            <a:r>
              <a:rPr sz="4500" b="1" spc="105" dirty="0">
                <a:latin typeface="Arial"/>
                <a:cs typeface="Arial"/>
              </a:rPr>
              <a:t>power</a:t>
            </a:r>
            <a:r>
              <a:rPr sz="4500" b="1" spc="-190" dirty="0">
                <a:latin typeface="Arial"/>
                <a:cs typeface="Arial"/>
              </a:rPr>
              <a:t> </a:t>
            </a:r>
            <a:r>
              <a:rPr sz="4500" b="1" spc="50" dirty="0">
                <a:latin typeface="Arial"/>
                <a:cs typeface="Arial"/>
              </a:rPr>
              <a:t>consumption:</a:t>
            </a:r>
            <a:r>
              <a:rPr sz="4500" b="1" spc="-150" dirty="0">
                <a:latin typeface="Arial"/>
                <a:cs typeface="Arial"/>
              </a:rPr>
              <a:t> </a:t>
            </a:r>
            <a:r>
              <a:rPr sz="4500" spc="-20" dirty="0">
                <a:latin typeface="Verdana"/>
                <a:cs typeface="Verdana"/>
              </a:rPr>
              <a:t>Low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30" dirty="0">
                <a:latin typeface="Verdana"/>
                <a:cs typeface="Verdana"/>
              </a:rPr>
              <a:t>power  </a:t>
            </a:r>
            <a:r>
              <a:rPr sz="4500" spc="-20" dirty="0">
                <a:latin typeface="Verdana"/>
                <a:cs typeface="Verdana"/>
              </a:rPr>
              <a:t>consumption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45" dirty="0">
                <a:latin typeface="Verdana"/>
                <a:cs typeface="Verdana"/>
              </a:rPr>
              <a:t>leads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60" dirty="0">
                <a:latin typeface="Verdana"/>
                <a:cs typeface="Verdana"/>
              </a:rPr>
              <a:t>to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65" dirty="0">
                <a:latin typeface="Verdana"/>
                <a:cs typeface="Verdana"/>
              </a:rPr>
              <a:t>longer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35" dirty="0">
                <a:latin typeface="Verdana"/>
                <a:cs typeface="Verdana"/>
              </a:rPr>
              <a:t>battery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70" dirty="0">
                <a:latin typeface="Verdana"/>
                <a:cs typeface="Verdana"/>
              </a:rPr>
              <a:t>life,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30" dirty="0">
                <a:latin typeface="Verdana"/>
                <a:cs typeface="Verdana"/>
              </a:rPr>
              <a:t>which  </a:t>
            </a:r>
            <a:r>
              <a:rPr sz="4500" spc="-45" dirty="0">
                <a:latin typeface="Verdana"/>
                <a:cs typeface="Verdana"/>
              </a:rPr>
              <a:t>results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50" dirty="0">
                <a:latin typeface="Verdana"/>
                <a:cs typeface="Verdana"/>
              </a:rPr>
              <a:t>in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105" dirty="0">
                <a:latin typeface="Verdana"/>
                <a:cs typeface="Verdana"/>
              </a:rPr>
              <a:t>greater</a:t>
            </a:r>
            <a:r>
              <a:rPr sz="4500" spc="-475" dirty="0">
                <a:latin typeface="Verdana"/>
                <a:cs typeface="Verdana"/>
              </a:rPr>
              <a:t> </a:t>
            </a:r>
            <a:r>
              <a:rPr sz="4500" spc="-90" dirty="0">
                <a:latin typeface="Verdana"/>
                <a:cs typeface="Verdana"/>
              </a:rPr>
              <a:t>user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70" dirty="0">
                <a:latin typeface="Verdana"/>
                <a:cs typeface="Verdana"/>
              </a:rPr>
              <a:t>experience</a:t>
            </a:r>
            <a:r>
              <a:rPr sz="4500" spc="-475" dirty="0">
                <a:latin typeface="Verdana"/>
                <a:cs typeface="Verdana"/>
              </a:rPr>
              <a:t> </a:t>
            </a:r>
            <a:r>
              <a:rPr sz="4500" spc="45" dirty="0">
                <a:latin typeface="Verdana"/>
                <a:cs typeface="Verdana"/>
              </a:rPr>
              <a:t>for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50" dirty="0">
                <a:latin typeface="Verdana"/>
                <a:cs typeface="Verdana"/>
              </a:rPr>
              <a:t>customers </a:t>
            </a:r>
            <a:r>
              <a:rPr sz="4500" spc="-1565" dirty="0">
                <a:latin typeface="Verdana"/>
                <a:cs typeface="Verdana"/>
              </a:rPr>
              <a:t> </a:t>
            </a:r>
            <a:r>
              <a:rPr sz="4500" spc="-35" dirty="0">
                <a:latin typeface="Verdana"/>
                <a:cs typeface="Verdana"/>
              </a:rPr>
              <a:t>due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60" dirty="0">
                <a:latin typeface="Verdana"/>
                <a:cs typeface="Verdana"/>
              </a:rPr>
              <a:t>to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30" dirty="0">
                <a:latin typeface="Verdana"/>
                <a:cs typeface="Verdana"/>
              </a:rPr>
              <a:t>the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65" dirty="0">
                <a:latin typeface="Verdana"/>
                <a:cs typeface="Verdana"/>
              </a:rPr>
              <a:t>extended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10" dirty="0">
                <a:latin typeface="Verdana"/>
                <a:cs typeface="Verdana"/>
              </a:rPr>
              <a:t>periods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50" dirty="0">
                <a:latin typeface="Verdana"/>
                <a:cs typeface="Verdana"/>
              </a:rPr>
              <a:t>between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30" dirty="0">
                <a:latin typeface="Verdana"/>
                <a:cs typeface="Verdana"/>
              </a:rPr>
              <a:t>battery  </a:t>
            </a:r>
            <a:r>
              <a:rPr sz="4500" spc="-145" dirty="0">
                <a:latin typeface="Verdana"/>
                <a:cs typeface="Verdana"/>
              </a:rPr>
              <a:t>changes.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240" dirty="0">
                <a:latin typeface="Verdana"/>
                <a:cs typeface="Verdana"/>
              </a:rPr>
              <a:t>It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120" dirty="0">
                <a:latin typeface="Verdana"/>
                <a:cs typeface="Verdana"/>
              </a:rPr>
              <a:t>has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204" dirty="0">
                <a:latin typeface="Verdana"/>
                <a:cs typeface="Verdana"/>
              </a:rPr>
              <a:t>5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114" dirty="0">
                <a:latin typeface="Verdana"/>
                <a:cs typeface="Verdana"/>
              </a:rPr>
              <a:t>year-long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35" dirty="0">
                <a:latin typeface="Verdana"/>
                <a:cs typeface="Verdana"/>
              </a:rPr>
              <a:t>battery</a:t>
            </a:r>
            <a:r>
              <a:rPr sz="4500" spc="-480" dirty="0">
                <a:latin typeface="Verdana"/>
                <a:cs typeface="Verdana"/>
              </a:rPr>
              <a:t> </a:t>
            </a:r>
            <a:r>
              <a:rPr sz="4500" spc="-75" dirty="0">
                <a:latin typeface="Verdana"/>
                <a:cs typeface="Verdana"/>
              </a:rPr>
              <a:t>life.</a:t>
            </a:r>
            <a:endParaRPr sz="4500" dirty="0">
              <a:latin typeface="Verdana"/>
              <a:cs typeface="Verdana"/>
            </a:endParaRPr>
          </a:p>
          <a:p>
            <a:pPr marL="12700" marR="5080">
              <a:lnSpc>
                <a:spcPts val="5250"/>
              </a:lnSpc>
              <a:spcBef>
                <a:spcPts val="4975"/>
              </a:spcBef>
              <a:tabLst>
                <a:tab pos="1950085" algn="l"/>
                <a:tab pos="2268220" algn="l"/>
                <a:tab pos="2521585" algn="l"/>
                <a:tab pos="3030220" algn="l"/>
                <a:tab pos="3665854" algn="l"/>
                <a:tab pos="4555490" algn="l"/>
                <a:tab pos="5191125" algn="l"/>
                <a:tab pos="5222240" algn="l"/>
                <a:tab pos="6144260" algn="l"/>
                <a:tab pos="6873240" algn="l"/>
                <a:tab pos="7062470" algn="l"/>
                <a:tab pos="7414895" algn="l"/>
                <a:tab pos="7986395" algn="l"/>
                <a:tab pos="8747760" algn="l"/>
                <a:tab pos="9285605" algn="l"/>
                <a:tab pos="11445240" algn="l"/>
                <a:tab pos="12750165" algn="l"/>
                <a:tab pos="12843510" algn="l"/>
              </a:tabLst>
            </a:pPr>
            <a:r>
              <a:rPr sz="4500" b="1" dirty="0">
                <a:latin typeface="Arial"/>
                <a:cs typeface="Arial"/>
              </a:rPr>
              <a:t>Wireless	technology:</a:t>
            </a:r>
            <a:r>
              <a:rPr sz="4500" b="1" spc="-5" dirty="0">
                <a:latin typeface="Arial"/>
                <a:cs typeface="Arial"/>
              </a:rPr>
              <a:t> </a:t>
            </a:r>
            <a:r>
              <a:rPr sz="4500" dirty="0">
                <a:latin typeface="Arial MT"/>
                <a:cs typeface="Arial MT"/>
              </a:rPr>
              <a:t>The	wireless	network	does		not  require	any	cable	or		wires;	hence,	communication	is </a:t>
            </a:r>
            <a:r>
              <a:rPr sz="4500" spc="5" dirty="0">
                <a:latin typeface="Arial MT"/>
                <a:cs typeface="Arial MT"/>
              </a:rPr>
              <a:t> </a:t>
            </a:r>
            <a:r>
              <a:rPr sz="4500" dirty="0">
                <a:latin typeface="Arial MT"/>
                <a:cs typeface="Arial MT"/>
              </a:rPr>
              <a:t>possible	even	when	the	user	is	moving.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98929" y="7198279"/>
            <a:ext cx="2989580" cy="3089275"/>
            <a:chOff x="15298929" y="7198279"/>
            <a:chExt cx="2989580" cy="3089275"/>
          </a:xfrm>
        </p:grpSpPr>
        <p:sp>
          <p:nvSpPr>
            <p:cNvPr id="3" name="object 3"/>
            <p:cNvSpPr/>
            <p:nvPr/>
          </p:nvSpPr>
          <p:spPr>
            <a:xfrm>
              <a:off x="15298929" y="7198279"/>
              <a:ext cx="2989580" cy="3089275"/>
            </a:xfrm>
            <a:custGeom>
              <a:avLst/>
              <a:gdLst/>
              <a:ahLst/>
              <a:cxnLst/>
              <a:rect l="l" t="t" r="r" b="b"/>
              <a:pathLst>
                <a:path w="2989580" h="3089275">
                  <a:moveTo>
                    <a:pt x="2078046" y="3088722"/>
                  </a:moveTo>
                  <a:lnTo>
                    <a:pt x="0" y="3088722"/>
                  </a:lnTo>
                  <a:lnTo>
                    <a:pt x="0" y="3082789"/>
                  </a:lnTo>
                  <a:lnTo>
                    <a:pt x="6242" y="3035232"/>
                  </a:lnTo>
                  <a:lnTo>
                    <a:pt x="21623" y="2989799"/>
                  </a:lnTo>
                  <a:lnTo>
                    <a:pt x="45549" y="2948229"/>
                  </a:lnTo>
                  <a:lnTo>
                    <a:pt x="2989069" y="0"/>
                  </a:lnTo>
                  <a:lnTo>
                    <a:pt x="2989069" y="2177645"/>
                  </a:lnTo>
                  <a:lnTo>
                    <a:pt x="2078046" y="3088722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6175" y="7210120"/>
              <a:ext cx="2011823" cy="307688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3177573"/>
            <a:ext cx="8381999" cy="393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584" y="3162496"/>
            <a:ext cx="7134224" cy="39623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28405" y="956849"/>
            <a:ext cx="8231505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latin typeface="Georgia"/>
                <a:cs typeface="Georgia"/>
              </a:rPr>
              <a:t>Product</a:t>
            </a:r>
            <a:r>
              <a:rPr spc="-229" dirty="0">
                <a:latin typeface="Georgia"/>
                <a:cs typeface="Georgia"/>
              </a:rPr>
              <a:t> </a:t>
            </a:r>
            <a:r>
              <a:rPr spc="-15" dirty="0">
                <a:latin typeface="Georgia"/>
                <a:cs typeface="Georgia"/>
              </a:rPr>
              <a:t>Description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53409" y="7490219"/>
            <a:ext cx="308546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-5" dirty="0">
                <a:latin typeface="Lucida Sans Unicode"/>
                <a:cs typeface="Lucida Sans Unicode"/>
              </a:rPr>
              <a:t>Transmitter</a:t>
            </a:r>
            <a:endParaRPr sz="42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99037" y="7490219"/>
            <a:ext cx="2288540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80" dirty="0">
                <a:latin typeface="Lucida Sans Unicode"/>
                <a:cs typeface="Lucida Sans Unicode"/>
              </a:rPr>
              <a:t>Receiver</a:t>
            </a:r>
            <a:endParaRPr sz="4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3">
            <a:extLst>
              <a:ext uri="{FF2B5EF4-FFF2-40B4-BE49-F238E27FC236}">
                <a16:creationId xmlns:a16="http://schemas.microsoft.com/office/drawing/2014/main" id="{86F3E18C-3F7E-5493-DA4A-2EF3DE026569}"/>
              </a:ext>
            </a:extLst>
          </p:cNvPr>
          <p:cNvGrpSpPr/>
          <p:nvPr/>
        </p:nvGrpSpPr>
        <p:grpSpPr>
          <a:xfrm>
            <a:off x="8839200" y="0"/>
            <a:ext cx="9677870" cy="10281557"/>
            <a:chOff x="6513030" y="1"/>
            <a:chExt cx="11775440" cy="102870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A342BE8F-6147-FED0-CCD4-FFF81E452FE7}"/>
                </a:ext>
              </a:extLst>
            </p:cNvPr>
            <p:cNvSpPr/>
            <p:nvPr/>
          </p:nvSpPr>
          <p:spPr>
            <a:xfrm>
              <a:off x="6513030" y="2818860"/>
              <a:ext cx="11775440" cy="7468234"/>
            </a:xfrm>
            <a:custGeom>
              <a:avLst/>
              <a:gdLst/>
              <a:ahLst/>
              <a:cxnLst/>
              <a:rect l="l" t="t" r="r" b="b"/>
              <a:pathLst>
                <a:path w="11775440" h="7468234">
                  <a:moveTo>
                    <a:pt x="5779196" y="7468133"/>
                  </a:moveTo>
                  <a:lnTo>
                    <a:pt x="0" y="7468133"/>
                  </a:lnTo>
                  <a:lnTo>
                    <a:pt x="7469606" y="0"/>
                  </a:lnTo>
                  <a:lnTo>
                    <a:pt x="11774973" y="4304516"/>
                  </a:lnTo>
                  <a:lnTo>
                    <a:pt x="11774973" y="5778057"/>
                  </a:lnTo>
                  <a:lnTo>
                    <a:pt x="7469606" y="5778057"/>
                  </a:lnTo>
                  <a:lnTo>
                    <a:pt x="5779196" y="7468133"/>
                  </a:lnTo>
                  <a:close/>
                </a:path>
                <a:path w="11775440" h="7468234">
                  <a:moveTo>
                    <a:pt x="11774973" y="7468133"/>
                  </a:moveTo>
                  <a:lnTo>
                    <a:pt x="9160016" y="7468133"/>
                  </a:lnTo>
                  <a:lnTo>
                    <a:pt x="7469606" y="5778057"/>
                  </a:lnTo>
                  <a:lnTo>
                    <a:pt x="11774973" y="5778057"/>
                  </a:lnTo>
                  <a:lnTo>
                    <a:pt x="11774973" y="7468133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4D313B50-05F6-F27F-4559-D70071AACA0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9364" y="2854114"/>
              <a:ext cx="5343272" cy="7432880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AE3518CB-921C-3776-7055-1229171B603A}"/>
                </a:ext>
              </a:extLst>
            </p:cNvPr>
            <p:cNvSpPr/>
            <p:nvPr/>
          </p:nvSpPr>
          <p:spPr>
            <a:xfrm>
              <a:off x="7152770" y="1"/>
              <a:ext cx="8834120" cy="4417695"/>
            </a:xfrm>
            <a:custGeom>
              <a:avLst/>
              <a:gdLst/>
              <a:ahLst/>
              <a:cxnLst/>
              <a:rect l="l" t="t" r="r" b="b"/>
              <a:pathLst>
                <a:path w="8834119" h="4417695">
                  <a:moveTo>
                    <a:pt x="4416967" y="4417317"/>
                  </a:moveTo>
                  <a:lnTo>
                    <a:pt x="0" y="0"/>
                  </a:lnTo>
                  <a:lnTo>
                    <a:pt x="4122262" y="0"/>
                  </a:lnTo>
                  <a:lnTo>
                    <a:pt x="4416967" y="294727"/>
                  </a:lnTo>
                  <a:lnTo>
                    <a:pt x="8539231" y="294727"/>
                  </a:lnTo>
                  <a:lnTo>
                    <a:pt x="4416967" y="4417317"/>
                  </a:lnTo>
                  <a:close/>
                </a:path>
                <a:path w="8834119" h="4417695">
                  <a:moveTo>
                    <a:pt x="8539231" y="294727"/>
                  </a:moveTo>
                  <a:lnTo>
                    <a:pt x="4416967" y="294727"/>
                  </a:lnTo>
                  <a:lnTo>
                    <a:pt x="4711672" y="0"/>
                  </a:lnTo>
                  <a:lnTo>
                    <a:pt x="8833935" y="0"/>
                  </a:lnTo>
                  <a:lnTo>
                    <a:pt x="8539231" y="294727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ADB80704-AF2B-5D6F-EFBD-691B4DDF38D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733" y="1"/>
              <a:ext cx="3794263" cy="441617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4FCE24-A012-91D4-DF00-2F51E5436D35}"/>
              </a:ext>
            </a:extLst>
          </p:cNvPr>
          <p:cNvSpPr txBox="1"/>
          <p:nvPr/>
        </p:nvSpPr>
        <p:spPr>
          <a:xfrm flipH="1">
            <a:off x="336668" y="2793321"/>
            <a:ext cx="972600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dirty="0"/>
              <a:t>Components </a:t>
            </a:r>
          </a:p>
          <a:p>
            <a:pPr algn="ctr"/>
            <a:r>
              <a:rPr lang="en-IN" sz="11500" dirty="0"/>
              <a:t>of the </a:t>
            </a:r>
          </a:p>
          <a:p>
            <a:pPr algn="ctr"/>
            <a:r>
              <a:rPr lang="en-IN" sz="11500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88423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B882-8C17-3DAD-17E4-CE9539ED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190500"/>
            <a:ext cx="8594408" cy="2006481"/>
          </a:xfrm>
        </p:spPr>
        <p:txBody>
          <a:bodyPr/>
          <a:lstStyle/>
          <a:p>
            <a:pPr algn="ctr"/>
            <a:r>
              <a:rPr lang="en-IN" sz="12000" b="1" u="sng" dirty="0"/>
              <a:t>T</a:t>
            </a:r>
            <a:r>
              <a:rPr lang="en-IN" sz="12000" u="sng" dirty="0"/>
              <a:t>ransmitter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00225-BD86-1336-7F64-84430A27173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310" y="3314700"/>
            <a:ext cx="5839818" cy="5287677"/>
          </a:xfrm>
          <a:prstGeom prst="rect">
            <a:avLst/>
          </a:prstGeom>
        </p:spPr>
      </p:pic>
      <p:grpSp>
        <p:nvGrpSpPr>
          <p:cNvPr id="12" name="object 2">
            <a:extLst>
              <a:ext uri="{FF2B5EF4-FFF2-40B4-BE49-F238E27FC236}">
                <a16:creationId xmlns:a16="http://schemas.microsoft.com/office/drawing/2014/main" id="{5DB78AA8-DAE1-5A02-FF10-F7B54B8340CE}"/>
              </a:ext>
            </a:extLst>
          </p:cNvPr>
          <p:cNvGrpSpPr/>
          <p:nvPr/>
        </p:nvGrpSpPr>
        <p:grpSpPr>
          <a:xfrm>
            <a:off x="15298929" y="7198279"/>
            <a:ext cx="2989580" cy="3089275"/>
            <a:chOff x="15298929" y="7198279"/>
            <a:chExt cx="2989580" cy="3089275"/>
          </a:xfrm>
        </p:grpSpPr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118BA486-2CB7-5CB8-E942-08E910F23C6A}"/>
                </a:ext>
              </a:extLst>
            </p:cNvPr>
            <p:cNvSpPr/>
            <p:nvPr/>
          </p:nvSpPr>
          <p:spPr>
            <a:xfrm>
              <a:off x="15298929" y="7198279"/>
              <a:ext cx="2989580" cy="3089275"/>
            </a:xfrm>
            <a:custGeom>
              <a:avLst/>
              <a:gdLst/>
              <a:ahLst/>
              <a:cxnLst/>
              <a:rect l="l" t="t" r="r" b="b"/>
              <a:pathLst>
                <a:path w="2989580" h="3089275">
                  <a:moveTo>
                    <a:pt x="2078046" y="3088722"/>
                  </a:moveTo>
                  <a:lnTo>
                    <a:pt x="0" y="3088722"/>
                  </a:lnTo>
                  <a:lnTo>
                    <a:pt x="0" y="3082789"/>
                  </a:lnTo>
                  <a:lnTo>
                    <a:pt x="6242" y="3035232"/>
                  </a:lnTo>
                  <a:lnTo>
                    <a:pt x="21623" y="2989799"/>
                  </a:lnTo>
                  <a:lnTo>
                    <a:pt x="45549" y="2948229"/>
                  </a:lnTo>
                  <a:lnTo>
                    <a:pt x="2989069" y="0"/>
                  </a:lnTo>
                  <a:lnTo>
                    <a:pt x="2989069" y="2177645"/>
                  </a:lnTo>
                  <a:lnTo>
                    <a:pt x="2078046" y="3088722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A8402E6B-8DE5-B15B-2FE0-57DB0E621F3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76175" y="7210120"/>
              <a:ext cx="2011823" cy="307688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AFA616D-E412-FE94-45CC-FD50756696D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552" y="3695700"/>
            <a:ext cx="4320000" cy="43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52BCA6-E0E4-E811-6DDF-A255D315F954}"/>
              </a:ext>
            </a:extLst>
          </p:cNvPr>
          <p:cNvSpPr txBox="1"/>
          <p:nvPr/>
        </p:nvSpPr>
        <p:spPr>
          <a:xfrm>
            <a:off x="6323918" y="3972214"/>
            <a:ext cx="655388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IN" sz="4500" dirty="0"/>
              <a:t>It sends radio signals to receiver in every 30 seconds and indicates whether the tank is full or not.</a:t>
            </a:r>
          </a:p>
        </p:txBody>
      </p:sp>
    </p:spTree>
    <p:extLst>
      <p:ext uri="{BB962C8B-B14F-4D97-AF65-F5344CB8AC3E}">
        <p14:creationId xmlns:p14="http://schemas.microsoft.com/office/powerpoint/2010/main" val="23704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B882-8C17-3DAD-17E4-CE9539ED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66700"/>
            <a:ext cx="8594408" cy="1860080"/>
          </a:xfrm>
        </p:spPr>
        <p:txBody>
          <a:bodyPr/>
          <a:lstStyle/>
          <a:p>
            <a:pPr algn="ctr"/>
            <a:r>
              <a:rPr lang="en-IN" sz="12000" b="1" u="sng" dirty="0"/>
              <a:t>R</a:t>
            </a:r>
            <a:r>
              <a:rPr lang="en-IN" sz="12000" u="sng" dirty="0"/>
              <a:t>eceiver</a:t>
            </a:r>
          </a:p>
        </p:txBody>
      </p:sp>
      <p:grpSp>
        <p:nvGrpSpPr>
          <p:cNvPr id="12" name="object 2">
            <a:extLst>
              <a:ext uri="{FF2B5EF4-FFF2-40B4-BE49-F238E27FC236}">
                <a16:creationId xmlns:a16="http://schemas.microsoft.com/office/drawing/2014/main" id="{5DB78AA8-DAE1-5A02-FF10-F7B54B8340CE}"/>
              </a:ext>
            </a:extLst>
          </p:cNvPr>
          <p:cNvGrpSpPr/>
          <p:nvPr/>
        </p:nvGrpSpPr>
        <p:grpSpPr>
          <a:xfrm>
            <a:off x="15298929" y="7198279"/>
            <a:ext cx="2989580" cy="3089275"/>
            <a:chOff x="15298929" y="7198279"/>
            <a:chExt cx="2989580" cy="3089275"/>
          </a:xfrm>
        </p:grpSpPr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118BA486-2CB7-5CB8-E942-08E910F23C6A}"/>
                </a:ext>
              </a:extLst>
            </p:cNvPr>
            <p:cNvSpPr/>
            <p:nvPr/>
          </p:nvSpPr>
          <p:spPr>
            <a:xfrm>
              <a:off x="15298929" y="7198279"/>
              <a:ext cx="2989580" cy="3089275"/>
            </a:xfrm>
            <a:custGeom>
              <a:avLst/>
              <a:gdLst/>
              <a:ahLst/>
              <a:cxnLst/>
              <a:rect l="l" t="t" r="r" b="b"/>
              <a:pathLst>
                <a:path w="2989580" h="3089275">
                  <a:moveTo>
                    <a:pt x="2078046" y="3088722"/>
                  </a:moveTo>
                  <a:lnTo>
                    <a:pt x="0" y="3088722"/>
                  </a:lnTo>
                  <a:lnTo>
                    <a:pt x="0" y="3082789"/>
                  </a:lnTo>
                  <a:lnTo>
                    <a:pt x="6242" y="3035232"/>
                  </a:lnTo>
                  <a:lnTo>
                    <a:pt x="21623" y="2989799"/>
                  </a:lnTo>
                  <a:lnTo>
                    <a:pt x="45549" y="2948229"/>
                  </a:lnTo>
                  <a:lnTo>
                    <a:pt x="2989069" y="0"/>
                  </a:lnTo>
                  <a:lnTo>
                    <a:pt x="2989069" y="2177645"/>
                  </a:lnTo>
                  <a:lnTo>
                    <a:pt x="2078046" y="3088722"/>
                  </a:lnTo>
                  <a:close/>
                </a:path>
              </a:pathLst>
            </a:custGeom>
            <a:solidFill>
              <a:srgbClr val="25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A8402E6B-8DE5-B15B-2FE0-57DB0E621F3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6175" y="7210120"/>
              <a:ext cx="2011823" cy="307688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57AE90E-D115-5AFE-A81F-F338E908A9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20797" r="13289" b="4333"/>
          <a:stretch/>
        </p:blipFill>
        <p:spPr>
          <a:xfrm>
            <a:off x="838200" y="5958593"/>
            <a:ext cx="2562806" cy="339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0F3578-AA42-A999-8941-9C389DA18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173" y="2247900"/>
            <a:ext cx="4536758" cy="60455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0F5D44-1955-52CE-8A9B-C94858AA5D3C}"/>
              </a:ext>
            </a:extLst>
          </p:cNvPr>
          <p:cNvSpPr txBox="1"/>
          <p:nvPr/>
        </p:nvSpPr>
        <p:spPr>
          <a:xfrm>
            <a:off x="4913948" y="3684180"/>
            <a:ext cx="775811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dirty="0"/>
              <a:t>It receives signals from the transmitter in every 30 seconds and turns on the motor for 40 seconds until the next signal is received.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11228-9177-E17E-FF9D-4D9E3832B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08" y="1581932"/>
            <a:ext cx="4057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304</Words>
  <Application>Microsoft Office PowerPoint</Application>
  <PresentationFormat>Custom</PresentationFormat>
  <Paragraphs>37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MT</vt:lpstr>
      <vt:lpstr>Calibri</vt:lpstr>
      <vt:lpstr>Cambria</vt:lpstr>
      <vt:lpstr>Georgia</vt:lpstr>
      <vt:lpstr>Google Sans</vt:lpstr>
      <vt:lpstr>Lucida Sans Unicode</vt:lpstr>
      <vt:lpstr>Verdana</vt:lpstr>
      <vt:lpstr>Office Theme</vt:lpstr>
      <vt:lpstr>PowerPoint Presentation</vt:lpstr>
      <vt:lpstr>POWER  PROGRESS</vt:lpstr>
      <vt:lpstr>Executive Summary</vt:lpstr>
      <vt:lpstr>Executive Summary</vt:lpstr>
      <vt:lpstr>Unique Selling Proposition</vt:lpstr>
      <vt:lpstr>Product Description</vt:lpstr>
      <vt:lpstr>PowerPoint Presentation</vt:lpstr>
      <vt:lpstr>Transmitter</vt:lpstr>
      <vt:lpstr>Receiver</vt:lpstr>
      <vt:lpstr>PowerPoint Presentation</vt:lpstr>
      <vt:lpstr>Product video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Pitch Deck Business Presentation</dc:title>
  <dc:creator>Saumya Tiwari</dc:creator>
  <cp:keywords>DAFWteelFuw,BAEzz362u0Y</cp:keywords>
  <cp:lastModifiedBy>Vanshita Agarwal</cp:lastModifiedBy>
  <cp:revision>3</cp:revision>
  <dcterms:created xsi:type="dcterms:W3CDTF">2023-03-20T12:12:31Z</dcterms:created>
  <dcterms:modified xsi:type="dcterms:W3CDTF">2023-03-21T02:57:25Z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2023-01-04T00:00:00Z</vt:filetime>
  </property>
</Properties>
</file>